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comments/comment1.xml" ContentType="application/vnd.openxmlformats-officedocument.presentationml.comments+xml"/>
  <Override PartName="/ppt/theme/themeOverride19.xml" ContentType="application/vnd.openxmlformats-officedocument.themeOverride+xml"/>
  <Override PartName="/ppt/comments/comment2.xml" ContentType="application/vnd.openxmlformats-officedocument.presentationml.comments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comments/comment3.xml" ContentType="application/vnd.openxmlformats-officedocument.presentationml.comments+xml"/>
  <Override PartName="/ppt/theme/themeOverride25.xml" ContentType="application/vnd.openxmlformats-officedocument.themeOverr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sldIdLst>
    <p:sldId id="256" r:id="rId3"/>
    <p:sldId id="262" r:id="rId4"/>
    <p:sldId id="305" r:id="rId5"/>
    <p:sldId id="306" r:id="rId6"/>
    <p:sldId id="304" r:id="rId7"/>
    <p:sldId id="272" r:id="rId8"/>
    <p:sldId id="267" r:id="rId9"/>
    <p:sldId id="308" r:id="rId10"/>
    <p:sldId id="257" r:id="rId11"/>
    <p:sldId id="271" r:id="rId12"/>
    <p:sldId id="269" r:id="rId13"/>
    <p:sldId id="265" r:id="rId14"/>
    <p:sldId id="264" r:id="rId15"/>
    <p:sldId id="266" r:id="rId16"/>
    <p:sldId id="268" r:id="rId17"/>
    <p:sldId id="274" r:id="rId18"/>
    <p:sldId id="286" r:id="rId19"/>
    <p:sldId id="270" r:id="rId20"/>
    <p:sldId id="303" r:id="rId21"/>
    <p:sldId id="309" r:id="rId22"/>
    <p:sldId id="275" r:id="rId23"/>
    <p:sldId id="273" r:id="rId24"/>
    <p:sldId id="310" r:id="rId25"/>
    <p:sldId id="284" r:id="rId26"/>
    <p:sldId id="285" r:id="rId27"/>
    <p:sldId id="291" r:id="rId28"/>
    <p:sldId id="302" r:id="rId29"/>
    <p:sldId id="290" r:id="rId30"/>
    <p:sldId id="292" r:id="rId31"/>
    <p:sldId id="287" r:id="rId32"/>
    <p:sldId id="296" r:id="rId33"/>
    <p:sldId id="297" r:id="rId34"/>
    <p:sldId id="301" r:id="rId35"/>
    <p:sldId id="293" r:id="rId36"/>
  </p:sldIdLst>
  <p:sldSz cx="12192000" cy="6858000"/>
  <p:notesSz cx="6858000" cy="9144000"/>
  <p:embeddedFontLst>
    <p:embeddedFont>
      <p:font typeface="BlackJack" panose="020B0604020202020204"/>
      <p:regular r:id="rId37"/>
    </p:embeddedFont>
    <p:embeddedFont>
      <p:font typeface="Lucida Handwriting" panose="03010101010101010101" pitchFamily="66" charset="0"/>
      <p:regular r:id="rId38"/>
    </p:embeddedFont>
    <p:embeddedFont>
      <p:font typeface="Gill Sans MT" panose="020B0502020104020203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Richey" initials="TFR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DF"/>
    <a:srgbClr val="7F4546"/>
    <a:srgbClr val="181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05T17:26:13.861" idx="4">
    <p:pos x="10" y="10"/>
    <p:text>Sergei Ivanov (1864-1910). A Peasant Leaving His Landlord on en:Yuri's Day.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05T17:26:13.861" idx="4">
    <p:pos x="10" y="10"/>
    <p:text>Sergei Ivanov (1864-1910). A Peasant Leaving His Landlord on en:Yuri's Day.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05T17:26:13.861" idx="4">
    <p:pos x="10" y="10"/>
    <p:text>Sergei Ivanov (1864-1910). A Peasant Leaving His Landlord on en:Yuri's Day.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05T17:26:13.861" idx="4">
    <p:pos x="10" y="10"/>
    <p:text>Sergei Ivanov (1864-1910). A Peasant Leaving His Landlord on en:Yuri's Day.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1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2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2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6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9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55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3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25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0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5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4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65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6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7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5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96BD-6D1F-4C33-9CB9-D8D7D0BA6D9C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6B3A-C8AA-4B09-8D2A-6596C827E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96BD-6D1F-4C33-9CB9-D8D7D0BA6D9C}" type="datetimeFigureOut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5/5/2015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6B3A-C8AA-4B09-8D2A-6596C827E943}" type="slidenum">
              <a:rPr lang="en-US" smtClean="0">
                <a:solidFill>
                  <a:srgbClr val="1E201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01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3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0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dcagn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dcagne/" TargetMode="External"/><Relationship Id="rId4" Type="http://schemas.openxmlformats.org/officeDocument/2006/relationships/hyperlink" Target="http://creativecommons.org/licenses/by-sa/2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hyperlink" Target="http://www.flickr.com/photos/disavian/" TargetMode="External"/><Relationship Id="rId5" Type="http://schemas.openxmlformats.org/officeDocument/2006/relationships/hyperlink" Target="http://creativecommons.org/licenses/by-sa/2.0/" TargetMode="Externa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www.flickr.com/photos/geishaboy50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.xml"/><Relationship Id="rId4" Type="http://schemas.openxmlformats.org/officeDocument/2006/relationships/comments" Target="../comments/commen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Relationship Id="rId4" Type="http://schemas.openxmlformats.org/officeDocument/2006/relationships/comments" Target="../comments/commen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24.WMF"/><Relationship Id="rId4" Type="http://schemas.openxmlformats.org/officeDocument/2006/relationships/hyperlink" Target="http://www.flickr.com/photos/disavia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4.xml"/><Relationship Id="rId4" Type="http://schemas.openxmlformats.org/officeDocument/2006/relationships/comments" Target="../comments/commen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5.xml"/><Relationship Id="rId4" Type="http://schemas.openxmlformats.org/officeDocument/2006/relationships/comments" Target="../comments/commen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d/2.0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lickr.com/photos/pleeker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d/2.0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lickr.com/photos/mcdonald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Friedrich Zweite 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1" y="440218"/>
            <a:ext cx="5199529" cy="6363061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26528"/>
            <a:ext cx="8485094" cy="2844519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sailles LT" panose="02000505070000020003" pitchFamily="2" charset="0"/>
              </a:rPr>
              <a:t>Enlightened Absolutism</a:t>
            </a:r>
            <a:endParaRPr lang="en-US" sz="8800" b="1" dirty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sailles LT" panose="02000505070000020003" pitchFamily="2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92" y="3946818"/>
            <a:ext cx="4527710" cy="20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15736" y="648153"/>
            <a:ext cx="6999514" cy="2723697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Frederick</a:t>
            </a:r>
            <a: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Great”</a:t>
            </a:r>
            <a:endParaRPr lang="en-US" sz="6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570" y="4071175"/>
            <a:ext cx="561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Prussia</a:t>
            </a:r>
            <a:endParaRPr lang="en-US" sz="8800" dirty="0">
              <a:solidFill>
                <a:schemeClr val="accent3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0" name="Picture 9" descr="File:Friedrich Zweite 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28356"/>
            <a:ext cx="4790473" cy="58624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54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0788" cy="6869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5"/>
          <a:stretch/>
        </p:blipFill>
        <p:spPr>
          <a:xfrm>
            <a:off x="8498541" y="0"/>
            <a:ext cx="3693459" cy="6869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9900" y="696818"/>
            <a:ext cx="5124450" cy="27859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Handwriting" panose="03010101010101010101" pitchFamily="66" charset="0"/>
              </a:rPr>
              <a:t>First</a:t>
            </a:r>
            <a:r>
              <a:rPr lang="en-US" sz="6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SERVANT</a:t>
            </a:r>
            <a:r>
              <a:rPr lang="en-US" sz="7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br>
              <a:rPr lang="en-US" sz="7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Handwriting" panose="03010101010101010101" pitchFamily="66" charset="0"/>
              </a:rPr>
              <a:t>of the State</a:t>
            </a: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34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3725"/>
            <a:ext cx="6856729" cy="1863725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Anti-</a:t>
            </a:r>
            <a:r>
              <a:rPr lang="en-US" sz="60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Machiavel</a:t>
            </a:r>
            <a:r>
              <a:rPr lang="en-US" sz="6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br>
              <a:rPr lang="en-US" sz="6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(1740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r>
              <a:rPr 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876549"/>
            <a:ext cx="5486400" cy="3033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Frederick argued against Machiavelli that a ruler should be chiefly concerned with the well-being of his subjects.</a:t>
            </a:r>
            <a:endParaRPr 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File:Portrait of Niccolò Machiavelli by Santi di T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9" y="0"/>
            <a:ext cx="5335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7143771" y="247650"/>
            <a:ext cx="4761186" cy="6248400"/>
          </a:xfrm>
          <a:prstGeom prst="noSmoking">
            <a:avLst>
              <a:gd name="adj" fmla="val 415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3/Tafelrun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5" b="128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7000">
                <a:schemeClr val="tx1">
                  <a:alpha val="85000"/>
                </a:schemeClr>
              </a:gs>
              <a:gs pos="54000">
                <a:srgbClr val="ECEFEB">
                  <a:alpha val="0"/>
                  <a:lumMod val="0"/>
                </a:srgbClr>
              </a:gs>
              <a:gs pos="29000">
                <a:schemeClr val="accent1">
                  <a:tint val="44500"/>
                  <a:satMod val="160000"/>
                  <a:alpha val="0"/>
                  <a:lumMod val="0"/>
                </a:schemeClr>
              </a:gs>
              <a:gs pos="78000">
                <a:schemeClr val="tx1">
                  <a:alpha val="8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9466" y="374977"/>
            <a:ext cx="6489484" cy="1325563"/>
          </a:xfrm>
        </p:spPr>
        <p:txBody>
          <a:bodyPr>
            <a:noAutofit/>
          </a:bodyPr>
          <a:lstStyle/>
          <a:p>
            <a:r>
              <a:rPr lang="en-US" sz="6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PATRONAGE</a:t>
            </a:r>
            <a:endParaRPr lang="en-US" sz="6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67149" y="4933950"/>
            <a:ext cx="7467601" cy="1200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Frederick corresponded with Voltaire, who was a regular guest at his court before their relationship soured.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941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9/9f/Der_K%C3%B6nig_%C3%BCberall2.JPG/1280px-Der_K%C3%B6nig_%C3%BCberal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28750" y="3162300"/>
            <a:ext cx="9772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Potatoes were introduced as a new crop in Prussia during Frederick’s reign.</a:t>
            </a:r>
            <a:endParaRPr lang="en-US" sz="4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51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1.staticflickr.com/42/85520560_d5c4100a9f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2" b="58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5181600" cy="39211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Civil </a:t>
            </a:r>
            <a:br>
              <a:rPr lang="en-US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Service </a:t>
            </a:r>
            <a:br>
              <a:rPr lang="en-US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Reform</a:t>
            </a:r>
            <a:endParaRPr lang="en-US" sz="8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58" y="3826043"/>
            <a:ext cx="6416842" cy="2117558"/>
          </a:xfrm>
          <a:solidFill>
            <a:schemeClr val="tx1">
              <a:alpha val="75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Frederick reformed the Prussian bureaucracy, allowing for men </a:t>
            </a:r>
            <a:br>
              <a:rPr lang="en-US" sz="3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of non-noble birth to fill senior government posts.</a:t>
            </a:r>
            <a:endParaRPr lang="en-US" sz="3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9191" y="6444734"/>
            <a:ext cx="3725700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hlinkClick r:id="rId3" tooltip="Attribution-ShareAlike License"/>
              </a:rPr>
              <a:t>Some rights reserved</a:t>
            </a:r>
            <a:r>
              <a:rPr lang="en-US" sz="1400" dirty="0">
                <a:solidFill>
                  <a:schemeClr val="accent6"/>
                </a:solidFill>
              </a:rPr>
              <a:t> by </a:t>
            </a:r>
            <a:r>
              <a:rPr lang="en-US" sz="1400" dirty="0">
                <a:solidFill>
                  <a:schemeClr val="accent6"/>
                </a:solidFill>
                <a:hlinkClick r:id="rId4"/>
              </a:rPr>
              <a:t>la </a:t>
            </a:r>
            <a:r>
              <a:rPr lang="en-US" sz="1400" dirty="0" err="1">
                <a:solidFill>
                  <a:schemeClr val="accent6"/>
                </a:solidFill>
                <a:hlinkClick r:id="rId4"/>
              </a:rPr>
              <a:t>vaca</a:t>
            </a:r>
            <a:r>
              <a:rPr lang="en-US" sz="1400" dirty="0">
                <a:solidFill>
                  <a:schemeClr val="accent6"/>
                </a:solidFill>
                <a:hlinkClick r:id="rId4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hlinkClick r:id="rId4"/>
              </a:rPr>
              <a:t>vegetariana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1.staticflickr.com/42/85520560_d5c4100a9f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32" b="580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481"/>
            <a:ext cx="12192000" cy="3131218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MERITOCRACY</a:t>
            </a:r>
            <a:endParaRPr lang="en-US" sz="8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9191" y="6444734"/>
            <a:ext cx="3725700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  <a:hlinkClick r:id="rId4" tooltip="Attribution-ShareAlike License"/>
              </a:rPr>
              <a:t>Some rights reserved</a:t>
            </a:r>
            <a:r>
              <a:rPr lang="en-US" sz="1400" dirty="0">
                <a:solidFill>
                  <a:schemeClr val="accent6"/>
                </a:solidFill>
              </a:rPr>
              <a:t> by </a:t>
            </a:r>
            <a:r>
              <a:rPr lang="en-US" sz="1400" dirty="0">
                <a:solidFill>
                  <a:schemeClr val="accent6"/>
                </a:solidFill>
                <a:hlinkClick r:id="rId5"/>
              </a:rPr>
              <a:t>la </a:t>
            </a:r>
            <a:r>
              <a:rPr lang="en-US" sz="1400" dirty="0" err="1">
                <a:solidFill>
                  <a:schemeClr val="accent6"/>
                </a:solidFill>
                <a:hlinkClick r:id="rId5"/>
              </a:rPr>
              <a:t>vaca</a:t>
            </a:r>
            <a:r>
              <a:rPr lang="en-US" sz="1400" dirty="0">
                <a:solidFill>
                  <a:schemeClr val="accent6"/>
                </a:solidFill>
                <a:hlinkClick r:id="rId5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hlinkClick r:id="rId5"/>
              </a:rPr>
              <a:t>vegetariana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0" y="365125"/>
            <a:ext cx="8248650" cy="3063875"/>
          </a:xfrm>
        </p:spPr>
        <p:txBody>
          <a:bodyPr>
            <a:noAutofit/>
          </a:bodyPr>
          <a:lstStyle/>
          <a:p>
            <a:pPr algn="ctr"/>
            <a:r>
              <a:rPr lang="en-US" sz="10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Religious</a:t>
            </a:r>
            <a:r>
              <a:rPr lang="en-US" sz="9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Toleration</a:t>
            </a:r>
            <a:endParaRPr lang="en-US" sz="9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229" y="3627619"/>
            <a:ext cx="5383633" cy="2073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Frederick expanded religious toleration in Prussia, but still favored Protestants for key government posts.</a:t>
            </a:r>
            <a:endParaRPr lang="en-US" sz="36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 descr="http://farm4.staticflickr.com/3266/2407220918_da81a1333c_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677" y1="50586" x2="2604" y2="91016"/>
                        <a14:foregroundMark x1="7682" y1="89453" x2="29036" y2="97266"/>
                        <a14:foregroundMark x1="59505" y1="97559" x2="91927" y2="81836"/>
                        <a14:foregroundMark x1="77474" y1="96582" x2="83203" y2="74121"/>
                        <a14:foregroundMark x1="49349" y1="4297" x2="49349" y2="4297"/>
                        <a14:foregroundMark x1="25391" y1="43652" x2="25391" y2="43652"/>
                        <a14:foregroundMark x1="23568" y1="34375" x2="22396" y2="49219"/>
                        <a14:foregroundMark x1="21484" y1="89453" x2="34115" y2="69434"/>
                        <a14:foregroundMark x1="18880" y1="26563" x2="18880" y2="26563"/>
                        <a14:foregroundMark x1="21224" y1="30176" x2="21224" y2="30176"/>
                        <a14:foregroundMark x1="19401" y1="28809" x2="19401" y2="28809"/>
                        <a14:backgroundMark x1="66406" y1="10254" x2="96615" y2="57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4869655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22372" y="6332815"/>
            <a:ext cx="2831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hlinkClick r:id="rId5" tooltip="Attribution-ShareAlike License"/>
              </a:rPr>
              <a:t>Some rights reserved</a:t>
            </a: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</a:rPr>
              <a:t> by </a:t>
            </a:r>
            <a:r>
              <a:rPr lang="en-US" sz="1400" dirty="0" err="1">
                <a:solidFill>
                  <a:schemeClr val="accent3"/>
                </a:solidFill>
                <a:latin typeface="Arial" panose="020B0604020202020204" pitchFamily="34" charset="0"/>
                <a:hlinkClick r:id="rId6"/>
              </a:rPr>
              <a:t>disavian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96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06906"/>
            <a:ext cx="7456571" cy="5008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The officer says: "Do not argue--drill!" 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The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tax collector: "Do not argue--pay!" 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The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pastor: "Do not argue--believe!" 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43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Only </a:t>
            </a:r>
            <a:r>
              <a:rPr lang="en-US" sz="43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one ruler in the world says: "Argue as much as you please, but obey</a:t>
            </a:r>
            <a:r>
              <a:rPr lang="en-US" sz="43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!“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	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-- Kant, “What Is Enlightenment?”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4" name="Picture 2" descr="File:Immanuel Kant (painted portrai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73" y="1227220"/>
            <a:ext cx="3203577" cy="4042610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27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Hohenfriedeberg.Attack.of.Prussian.Infantry.17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r="10220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5" y="750136"/>
            <a:ext cx="6280484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MILITARISM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558" y="4283243"/>
            <a:ext cx="7026442" cy="1653089"/>
          </a:xfrm>
          <a:solidFill>
            <a:schemeClr val="dk1">
              <a:alpha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Frederick continued to support a highly militarized state, contrary to the principles of the Enlightenment.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42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56" y="365125"/>
            <a:ext cx="11391254" cy="132556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 smtClean="0">
                <a:ln/>
                <a:solidFill>
                  <a:schemeClr val="accent4"/>
                </a:solidFill>
              </a:rPr>
              <a:t>Enlightened Absolutism</a:t>
            </a:r>
            <a:endParaRPr lang="en-US" sz="6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40" y="2192796"/>
            <a:ext cx="6252883" cy="39707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Absolutists in the 18</a:t>
            </a:r>
            <a:r>
              <a:rPr lang="en-US" sz="5400" baseline="30000" dirty="0" smtClean="0">
                <a:solidFill>
                  <a:schemeClr val="bg1"/>
                </a:solidFill>
              </a:rPr>
              <a:t>th</a:t>
            </a:r>
            <a:r>
              <a:rPr lang="en-US" sz="5400" dirty="0" smtClean="0">
                <a:solidFill>
                  <a:schemeClr val="bg1"/>
                </a:solidFill>
              </a:rPr>
              <a:t> century attempted to apply the principles of the Enlightenment in their kingdoms.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 descr="File:Friedrich Zweite 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02" y="1591396"/>
            <a:ext cx="2543469" cy="31126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Johann-Baptist Lampi d. Ä.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4845" y="1959629"/>
            <a:ext cx="2481008" cy="3106303"/>
          </a:xfrm>
          <a:prstGeom prst="ellipse">
            <a:avLst/>
          </a:prstGeom>
          <a:noFill/>
        </p:spPr>
      </p:pic>
      <p:pic>
        <p:nvPicPr>
          <p:cNvPr id="6" name="Picture 6" descr="File:Georg Decker 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9998" y="3469309"/>
            <a:ext cx="2526460" cy="3106303"/>
          </a:xfrm>
          <a:prstGeom prst="ellipse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06305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42900"/>
            <a:ext cx="52292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4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6">
                <a:lumMod val="50000"/>
              </a:schemeClr>
            </a:gs>
            <a:gs pos="63000">
              <a:srgbClr val="7F4546"/>
            </a:gs>
            <a:gs pos="86000">
              <a:schemeClr val="accent6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Johann-Baptist Lampi d. Ä.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206" y="528356"/>
            <a:ext cx="4682359" cy="5862468"/>
          </a:xfrm>
          <a:prstGeom prst="ellipse">
            <a:avLst/>
          </a:prstGeom>
          <a:noFill/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15736" y="648153"/>
            <a:ext cx="6999514" cy="2723697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Catherine</a:t>
            </a:r>
            <a: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Great”</a:t>
            </a:r>
            <a:endParaRPr lang="en-US" sz="6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570" y="4071175"/>
            <a:ext cx="561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Russia</a:t>
            </a:r>
            <a:endParaRPr lang="en-US" sz="88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4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567/3994664725_d25eeb569f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t="17869" b="14448"/>
          <a:stretch/>
        </p:blipFill>
        <p:spPr bwMode="auto">
          <a:xfrm>
            <a:off x="24063" y="-24063"/>
            <a:ext cx="12167937" cy="69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24063"/>
            <a:ext cx="12216063" cy="6930190"/>
          </a:xfrm>
          <a:prstGeom prst="rect">
            <a:avLst/>
          </a:prstGeom>
          <a:gradFill flip="none" rotWithShape="1">
            <a:gsLst>
              <a:gs pos="17000">
                <a:schemeClr val="tx1">
                  <a:alpha val="80000"/>
                </a:schemeClr>
              </a:gs>
              <a:gs pos="46000">
                <a:srgbClr val="ECEFEB">
                  <a:lumMod val="0"/>
                  <a:alpha val="50000"/>
                </a:srgbClr>
              </a:gs>
              <a:gs pos="78000">
                <a:schemeClr val="tx1">
                  <a:alpha val="80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41981" y="6308753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hlinkClick r:id="rId3" tooltip="Attribution License"/>
              </a:rPr>
              <a:t>Some rights reserved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</a:rPr>
              <a:t> by 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hlinkClick r:id="rId4"/>
              </a:rPr>
              <a:t>geishaboy500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28" name="Picture 4" descr="File:Denis Diderot 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91" y="986504"/>
            <a:ext cx="3932351" cy="48849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49465" y="615607"/>
            <a:ext cx="7145926" cy="1325563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PATRONAGE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712" y="2393537"/>
            <a:ext cx="63525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Catherine purchased Diderot’s library...</a:t>
            </a:r>
          </a:p>
          <a:p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paid him a salary to be her “librarian.”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9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6396990" cy="3673475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</a:rPr>
              <a:t>Queens </a:t>
            </a:r>
            <a:r>
              <a:rPr lang="en-US" sz="9600" b="1" dirty="0" smtClean="0">
                <a:solidFill>
                  <a:schemeClr val="bg1"/>
                </a:solidFill>
              </a:rPr>
              <a:t/>
            </a:r>
            <a:br>
              <a:rPr lang="en-US" sz="9600" b="1" dirty="0" smtClean="0">
                <a:solidFill>
                  <a:schemeClr val="bg1"/>
                </a:solidFill>
              </a:rPr>
            </a:br>
            <a:r>
              <a:rPr lang="en-US" sz="9600" b="1" dirty="0" smtClean="0">
                <a:solidFill>
                  <a:schemeClr val="bg1"/>
                </a:solidFill>
              </a:rPr>
              <a:t>Dig Me!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brainpickings.org/wp-content/uploads/2013/11/volta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91" y="0"/>
            <a:ext cx="5795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43891" y="4400550"/>
            <a:ext cx="5109209" cy="169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Catherine corresponded with Voltaire, who appreciated her flattery.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00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3/3e/Yuriev_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0"/>
            <a:ext cx="9632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126" y="3579561"/>
            <a:ext cx="9632022" cy="1730375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</a:t>
            </a:r>
            <a:endParaRPr lang="en-US" sz="13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-1776664" y="3315786"/>
            <a:ext cx="15849600" cy="1901825"/>
          </a:xfrm>
          <a:prstGeom prst="mathMultiply">
            <a:avLst>
              <a:gd name="adj1" fmla="val 612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43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3/3e/Yuriev_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0"/>
            <a:ext cx="9632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1999" cy="6906127"/>
          </a:xfrm>
          <a:prstGeom prst="rect">
            <a:avLst/>
          </a:prstGeom>
          <a:gradFill flip="none" rotWithShape="1">
            <a:gsLst>
              <a:gs pos="17000">
                <a:schemeClr val="tx1">
                  <a:alpha val="80000"/>
                </a:schemeClr>
              </a:gs>
              <a:gs pos="46000">
                <a:srgbClr val="ECEFEB">
                  <a:lumMod val="0"/>
                  <a:alpha val="50000"/>
                </a:srgbClr>
              </a:gs>
              <a:gs pos="78000">
                <a:schemeClr val="tx1">
                  <a:alpha val="80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093494" y="1115929"/>
            <a:ext cx="8518359" cy="2661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Catherine was too dependent on the support of the nobility to make serious modernizing reforms (e.g., serfdom).</a:t>
            </a:r>
            <a:endParaRPr lang="en-US" sz="4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997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thumb/9/9d/Georg_Decker_001.jpg/625px-Georg_Decker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34" y="528356"/>
            <a:ext cx="4770889" cy="5862468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715736" y="648153"/>
            <a:ext cx="6999514" cy="2723697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II</a:t>
            </a:r>
            <a: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570" y="4071175"/>
            <a:ext cx="561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B7797A">
                    <a:lumMod val="60000"/>
                    <a:lumOff val="40000"/>
                  </a:srgbClr>
                </a:solidFill>
                <a:latin typeface="Lucida Handwriting" panose="03010101010101010101" pitchFamily="66" charset="0"/>
              </a:rPr>
              <a:t>Austria</a:t>
            </a:r>
            <a:endParaRPr lang="en-US" sz="8800" dirty="0">
              <a:solidFill>
                <a:srgbClr val="B7797A">
                  <a:lumMod val="60000"/>
                  <a:lumOff val="40000"/>
                </a:srgb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12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thumb/9/9d/Georg_Decker_001.jpg/625px-Georg_Decker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34" y="528356"/>
            <a:ext cx="4770889" cy="5862468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16571" y="528357"/>
            <a:ext cx="6718163" cy="5862468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</a:t>
            </a:r>
            <a:r>
              <a:rPr lang="en-US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Radical</a:t>
            </a:r>
            <a:r>
              <a:rPr lang="en-US" sz="8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5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</a:t>
            </a:r>
            <a:r>
              <a:rPr lang="en-US" sz="8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Effective</a:t>
            </a:r>
            <a:endParaRPr lang="en-US" sz="6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79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11937" y="519816"/>
            <a:ext cx="11371927" cy="1325563"/>
          </a:xfrm>
        </p:spPr>
        <p:txBody>
          <a:bodyPr>
            <a:noAutofit/>
          </a:bodyPr>
          <a:lstStyle/>
          <a:p>
            <a:r>
              <a:rPr lang="en-US" sz="57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Co-Ruler with Maria Theresa</a:t>
            </a:r>
            <a:endParaRPr lang="en-US" sz="57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045" y="1603228"/>
            <a:ext cx="3615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1765-1780</a:t>
            </a:r>
            <a:endParaRPr lang="en-US" sz="4400" b="1" dirty="0">
              <a:solidFill>
                <a:schemeClr val="accent3">
                  <a:lumMod val="60000"/>
                  <a:lumOff val="40000"/>
                </a:scheme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2290" name="Picture 2" descr="File:Kaiserin Maria Theresia (HRR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00" y="1627291"/>
            <a:ext cx="3802953" cy="4714405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pload.wikimedia.org/wikipedia/commons/thumb/9/9d/Georg_Decker_001.jpg/625px-Georg_Decker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20" y="1627291"/>
            <a:ext cx="3836593" cy="4714405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ile:Wappen Kaiser Joseph II. 1765 (Groß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7" y="3423280"/>
            <a:ext cx="2855183" cy="291841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5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0" y="365125"/>
            <a:ext cx="8248650" cy="3063875"/>
          </a:xfrm>
        </p:spPr>
        <p:txBody>
          <a:bodyPr>
            <a:noAutofit/>
          </a:bodyPr>
          <a:lstStyle/>
          <a:p>
            <a:pPr algn="ctr"/>
            <a:r>
              <a:rPr lang="en-US" sz="10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Religious</a:t>
            </a:r>
            <a:r>
              <a:rPr lang="en-US" sz="9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Toleration</a:t>
            </a:r>
            <a:endParaRPr lang="en-US" sz="9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9167" y="3627619"/>
            <a:ext cx="5407696" cy="2073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Joseph’s generous religious toleration policy included private worship for Jews.</a:t>
            </a:r>
            <a:endParaRPr lang="en-US" sz="36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2372" y="6332815"/>
            <a:ext cx="2831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7797A"/>
                </a:solidFill>
                <a:latin typeface="Arial" panose="020B0604020202020204" pitchFamily="34" charset="0"/>
                <a:hlinkClick r:id="rId3" tooltip="Attribution-ShareAlike License"/>
              </a:rPr>
              <a:t>Some rights reserved</a:t>
            </a:r>
            <a:r>
              <a:rPr lang="en-US" sz="1400" dirty="0">
                <a:solidFill>
                  <a:srgbClr val="B7797A"/>
                </a:solidFill>
                <a:latin typeface="Arial" panose="020B0604020202020204" pitchFamily="34" charset="0"/>
              </a:rPr>
              <a:t> by </a:t>
            </a:r>
            <a:r>
              <a:rPr lang="en-US" sz="1400" dirty="0" err="1">
                <a:solidFill>
                  <a:srgbClr val="B7797A"/>
                </a:solidFill>
                <a:latin typeface="Arial" panose="020B0604020202020204" pitchFamily="34" charset="0"/>
                <a:hlinkClick r:id="rId4"/>
              </a:rPr>
              <a:t>disavian</a:t>
            </a:r>
            <a:endParaRPr lang="en-US" sz="1400" dirty="0">
              <a:solidFill>
                <a:srgbClr val="B7797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2727"/>
            <a:ext cx="4153651" cy="44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10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ile:Denis Diderot 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79" y="3562685"/>
            <a:ext cx="2221680" cy="27598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56" y="365125"/>
            <a:ext cx="11391254" cy="132556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 smtClean="0">
                <a:ln/>
                <a:solidFill>
                  <a:schemeClr val="accent4"/>
                </a:solidFill>
              </a:rPr>
              <a:t>Enlightened Absolutism</a:t>
            </a:r>
            <a:endParaRPr lang="en-US" sz="6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095" y="2192796"/>
            <a:ext cx="5944758" cy="39707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Many philosophes supported strong monarchy as the best tool to implement the goals and ideals of the Enlightenment.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www.brainpickings.org/wp-content/uploads/2013/11/volta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8" y="1899961"/>
            <a:ext cx="2266588" cy="26823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le:Immanuel Kant (painted portrait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27" y="2249997"/>
            <a:ext cx="2221680" cy="2803549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01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b/be/Ethnographic_map_of_austrian_monarchy_czoernig_1855.jpg/1280px-Ethnographic_map_of_austrian_monarchy_czoernig_18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1608" r="735" b="22509"/>
          <a:stretch/>
        </p:blipFill>
        <p:spPr bwMode="auto">
          <a:xfrm>
            <a:off x="-48126" y="-80211"/>
            <a:ext cx="12256168" cy="700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211"/>
            <a:ext cx="2775284" cy="2390274"/>
          </a:xfrm>
          <a:solidFill>
            <a:srgbClr val="F9F0DF"/>
          </a:solidFill>
          <a:effectLst>
            <a:softEdge rad="127000"/>
          </a:effectLst>
        </p:spPr>
        <p:txBody>
          <a:bodyPr anchor="b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/>
              <a:t>Map of the </a:t>
            </a:r>
            <a:r>
              <a:rPr lang="en-US" b="1" dirty="0" smtClean="0"/>
              <a:t>Austrian Empire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5284" y="3753852"/>
            <a:ext cx="9416717" cy="1219202"/>
          </a:xfrm>
          <a:gradFill>
            <a:gsLst>
              <a:gs pos="0">
                <a:schemeClr val="accent6">
                  <a:lumMod val="50000"/>
                </a:schemeClr>
              </a:gs>
              <a:gs pos="50000">
                <a:srgbClr val="7F4546"/>
              </a:gs>
              <a:gs pos="100000">
                <a:schemeClr val="accent6">
                  <a:lumMod val="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Multi-Ethnic Empire</a:t>
            </a:r>
          </a:p>
        </p:txBody>
      </p:sp>
    </p:spTree>
    <p:extLst>
      <p:ext uri="{BB962C8B-B14F-4D97-AF65-F5344CB8AC3E}">
        <p14:creationId xmlns:p14="http://schemas.microsoft.com/office/powerpoint/2010/main" val="2738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3/3e/Yuriev_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0"/>
            <a:ext cx="9632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189" y="403225"/>
            <a:ext cx="9632022" cy="1730375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</a:t>
            </a:r>
            <a:endParaRPr lang="en-US" sz="13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79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3/3e/Yuriev_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0"/>
            <a:ext cx="9632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1999" cy="6906127"/>
          </a:xfrm>
          <a:prstGeom prst="rect">
            <a:avLst/>
          </a:prstGeom>
          <a:gradFill flip="none" rotWithShape="1">
            <a:gsLst>
              <a:gs pos="17000">
                <a:schemeClr val="tx1">
                  <a:alpha val="80000"/>
                </a:schemeClr>
              </a:gs>
              <a:gs pos="46000">
                <a:srgbClr val="ECEFEB">
                  <a:lumMod val="0"/>
                  <a:alpha val="50000"/>
                </a:srgbClr>
              </a:gs>
              <a:gs pos="78000">
                <a:schemeClr val="tx1">
                  <a:alpha val="80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D6A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189" y="403225"/>
            <a:ext cx="9632022" cy="1730375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</a:t>
            </a:r>
            <a:endParaRPr lang="en-US" sz="13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400299" y="2911642"/>
            <a:ext cx="7543800" cy="3265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Joseph abolished “serfdom” and granted more rights to peasants </a:t>
            </a: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(although landlords retained some control).</a:t>
            </a: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044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rm6.staticflickr.com/5246/5379549514_d114e30bed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-351" r="8100" b="351"/>
          <a:stretch/>
        </p:blipFill>
        <p:spPr bwMode="auto">
          <a:xfrm>
            <a:off x="24062" y="0"/>
            <a:ext cx="12175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0"/>
            <a:ext cx="12200020" cy="6906127"/>
          </a:xfrm>
          <a:prstGeom prst="rect">
            <a:avLst/>
          </a:prstGeom>
          <a:gradFill flip="none" rotWithShape="1">
            <a:gsLst>
              <a:gs pos="37000">
                <a:srgbClr val="ECEFEB">
                  <a:lumMod val="0"/>
                  <a:alpha val="0"/>
                </a:srgbClr>
              </a:gs>
              <a:gs pos="86000">
                <a:schemeClr val="tx1">
                  <a:alpha val="80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4D6A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133" y="4600240"/>
            <a:ext cx="6737686" cy="13255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Joseph’s successors undid many of his reforms.</a:t>
            </a:r>
            <a:endParaRPr lang="en-US" sz="4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255" y="6419071"/>
            <a:ext cx="31486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hlinkClick r:id="rId3" tooltip="Attribution-NoDerivs License"/>
              </a:rPr>
              <a:t>Some rights reserved</a:t>
            </a: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</a:rPr>
              <a:t> by </a:t>
            </a: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hlinkClick r:id="rId4"/>
              </a:rPr>
              <a:t>Matt McGee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8.staticflickr.com/7148/6693347011_3949dbd3bd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" b="14661"/>
          <a:stretch/>
        </p:blipFill>
        <p:spPr bwMode="auto">
          <a:xfrm>
            <a:off x="0" y="-24062"/>
            <a:ext cx="12192000" cy="69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379" y="649705"/>
            <a:ext cx="10515600" cy="3433763"/>
          </a:xfrm>
        </p:spPr>
        <p:txBody>
          <a:bodyPr>
            <a:normAutofit/>
          </a:bodyPr>
          <a:lstStyle/>
          <a:p>
            <a:pPr marL="288925" indent="-288925">
              <a:buNone/>
            </a:pPr>
            <a:r>
              <a:rPr lang="en-US" sz="4400" b="1" dirty="0" smtClean="0">
                <a:latin typeface="+mj-lt"/>
              </a:rPr>
              <a:t>“Here lies Joseph II, who failed in all he undertook.”</a:t>
            </a:r>
          </a:p>
          <a:p>
            <a:pPr marL="0" indent="0">
              <a:buNone/>
            </a:pPr>
            <a:r>
              <a:rPr lang="en-US" sz="4400" b="1" dirty="0" smtClean="0">
                <a:latin typeface="+mj-lt"/>
              </a:rPr>
              <a:t>	    	    </a:t>
            </a:r>
            <a:r>
              <a:rPr lang="en-US" sz="3200" b="1" dirty="0" smtClean="0">
                <a:latin typeface="+mj-lt"/>
              </a:rPr>
              <a:t>-- Self-Suggested Epitaph</a:t>
            </a:r>
            <a:endParaRPr lang="en-US" sz="32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9842" y="6300355"/>
            <a:ext cx="4403770" cy="369332"/>
          </a:xfrm>
          <a:prstGeom prst="rect">
            <a:avLst/>
          </a:prstGeom>
          <a:solidFill>
            <a:srgbClr val="F9F0DF">
              <a:alpha val="70000"/>
            </a:srgb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hlinkClick r:id="rId3" tooltip="Attribution-NoDerivs License"/>
              </a:rPr>
              <a:t>Some rights reserved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</a:rPr>
              <a:t> by 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hlinkClick r:id="rId4"/>
              </a:rPr>
              <a:t>Chad McDonald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8.staticflickr.com/7276/7458970776_9c4617f731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5" y="0"/>
            <a:ext cx="11704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231" y="5017169"/>
            <a:ext cx="10177912" cy="1325563"/>
          </a:xfrm>
        </p:spPr>
        <p:txBody>
          <a:bodyPr>
            <a:normAutofit/>
          </a:bodyPr>
          <a:lstStyle/>
          <a:p>
            <a:pPr algn="r"/>
            <a:r>
              <a:rPr lang="en-US" sz="5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“TOP DOWN” APPROACH</a:t>
            </a:r>
            <a:endParaRPr lang="en-US" sz="5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00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le:Friedrich Zweite 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2" y="105690"/>
            <a:ext cx="1976451" cy="24187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726" y="1825625"/>
            <a:ext cx="993407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“Let us admit the truth:  the arts and philosophy extend to only the few; the vast mass, the common people and the bulk of the nobility, remain what nature has made them, that is to say savage beasts.”</a:t>
            </a:r>
          </a:p>
          <a:p>
            <a:pPr marL="0" indent="0">
              <a:buNone/>
            </a:pPr>
            <a:endParaRPr lang="en-US" sz="105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  -- Frederick the Great to Voltaire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2" name="Picture 4" descr="http://www.brainpickings.org/wp-content/uploads/2013/11/voltai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060" y="4209529"/>
            <a:ext cx="1937920" cy="2293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66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6">
                <a:lumMod val="50000"/>
              </a:schemeClr>
            </a:gs>
            <a:gs pos="63000">
              <a:srgbClr val="7F4546"/>
            </a:gs>
            <a:gs pos="86000">
              <a:schemeClr val="accent6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887641"/>
            <a:ext cx="10515600" cy="5121275"/>
          </a:xfrm>
        </p:spPr>
        <p:txBody>
          <a:bodyPr>
            <a:noAutofit/>
          </a:bodyPr>
          <a:lstStyle/>
          <a:p>
            <a:pPr algn="ctr"/>
            <a:r>
              <a:rPr lang="en-US" sz="19900" b="1" dirty="0" smtClean="0">
                <a:solidFill>
                  <a:schemeClr val="bg1"/>
                </a:solidFill>
              </a:rPr>
              <a:t>IT’S A </a:t>
            </a:r>
            <a:br>
              <a:rPr lang="en-US" sz="19900" b="1" dirty="0" smtClean="0">
                <a:solidFill>
                  <a:schemeClr val="bg1"/>
                </a:solidFill>
              </a:rPr>
            </a:br>
            <a:r>
              <a:rPr lang="en-US" sz="199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TRAP</a:t>
            </a:r>
            <a:r>
              <a:rPr lang="en-US" sz="19900" b="1" dirty="0" smtClean="0">
                <a:solidFill>
                  <a:schemeClr val="bg1"/>
                </a:solidFill>
              </a:rPr>
              <a:t>!</a:t>
            </a:r>
            <a:endParaRPr lang="en-US" sz="19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84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6">
                <a:lumMod val="50000"/>
              </a:schemeClr>
            </a:gs>
            <a:gs pos="63000">
              <a:srgbClr val="7F4546"/>
            </a:gs>
            <a:gs pos="86000">
              <a:schemeClr val="accent6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9531" y="216915"/>
            <a:ext cx="11075164" cy="648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sz="9600" b="1" dirty="0">
                <a:solidFill>
                  <a:srgbClr val="BFC6BE">
                    <a:lumMod val="20000"/>
                    <a:lumOff val="80000"/>
                  </a:srgbClr>
                </a:solidFill>
                <a:latin typeface="Versailles LT"/>
              </a:rPr>
              <a:t>T</a:t>
            </a:r>
            <a:r>
              <a:rPr lang="en-US" sz="6000" b="1" dirty="0">
                <a:solidFill>
                  <a:srgbClr val="F4D6A8"/>
                </a:solidFill>
                <a:latin typeface="Versailles LT"/>
              </a:rPr>
              <a:t>OLERATION</a:t>
            </a:r>
            <a:r>
              <a:rPr lang="en-US" sz="6000" b="1" dirty="0">
                <a:solidFill>
                  <a:srgbClr val="F4D6A8"/>
                </a:solidFill>
              </a:rPr>
              <a:t> </a:t>
            </a:r>
            <a:r>
              <a:rPr lang="en-US" sz="4400" dirty="0" smtClean="0">
                <a:solidFill>
                  <a:srgbClr val="F4D6A8"/>
                </a:solidFill>
                <a:latin typeface="BlackJack" panose="02000504030000020004" pitchFamily="2" charset="0"/>
              </a:rPr>
              <a:t>of </a:t>
            </a:r>
            <a:r>
              <a:rPr lang="en-US" sz="4400" dirty="0">
                <a:solidFill>
                  <a:srgbClr val="F4D6A8"/>
                </a:solidFill>
                <a:latin typeface="BlackJack" panose="02000504030000020004" pitchFamily="2" charset="0"/>
              </a:rPr>
              <a:t>religious </a:t>
            </a:r>
            <a:r>
              <a:rPr lang="en-US" sz="4400" dirty="0" smtClean="0">
                <a:solidFill>
                  <a:srgbClr val="F4D6A8"/>
                </a:solidFill>
                <a:latin typeface="BlackJack" panose="02000504030000020004" pitchFamily="2" charset="0"/>
              </a:rPr>
              <a:t>minorities</a:t>
            </a:r>
          </a:p>
          <a:p>
            <a:pPr marL="4572000" indent="-45720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sz="9600" b="1" dirty="0" smtClean="0">
                <a:solidFill>
                  <a:srgbClr val="BFC6BE">
                    <a:lumMod val="20000"/>
                    <a:lumOff val="80000"/>
                  </a:srgbClr>
                </a:solidFill>
                <a:latin typeface="Versailles LT"/>
              </a:rPr>
              <a:t>R</a:t>
            </a:r>
            <a:r>
              <a:rPr lang="en-US" sz="6600" b="1" dirty="0" smtClean="0">
                <a:solidFill>
                  <a:srgbClr val="F4D6A8"/>
                </a:solidFill>
                <a:latin typeface="Versailles LT"/>
              </a:rPr>
              <a:t>EFORM</a:t>
            </a:r>
            <a:r>
              <a:rPr lang="en-US" sz="6600" b="1" dirty="0" smtClean="0">
                <a:solidFill>
                  <a:srgbClr val="F4D6A8"/>
                </a:solidFill>
              </a:rPr>
              <a:t> </a:t>
            </a:r>
            <a:r>
              <a:rPr lang="en-US" sz="4400" dirty="0" smtClean="0">
                <a:solidFill>
                  <a:srgbClr val="F4D6A8"/>
                </a:solidFill>
                <a:latin typeface="BlackJack" panose="02000504030000020004" pitchFamily="2" charset="0"/>
              </a:rPr>
              <a:t>of institutions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sz="9600" b="1" dirty="0" smtClean="0">
                <a:solidFill>
                  <a:srgbClr val="BFC6BE">
                    <a:lumMod val="20000"/>
                    <a:lumOff val="80000"/>
                  </a:srgbClr>
                </a:solidFill>
                <a:latin typeface="Versailles LT"/>
              </a:rPr>
              <a:t>A</a:t>
            </a:r>
            <a:r>
              <a:rPr lang="en-US" sz="6000" b="1" dirty="0" smtClean="0">
                <a:solidFill>
                  <a:srgbClr val="F4D6A8"/>
                </a:solidFill>
                <a:latin typeface="Versailles LT"/>
              </a:rPr>
              <a:t>BSOLUTISM</a:t>
            </a:r>
            <a:r>
              <a:rPr lang="en-US" sz="6000" b="1" dirty="0" smtClean="0">
                <a:solidFill>
                  <a:srgbClr val="F4D6A8"/>
                </a:solidFill>
              </a:rPr>
              <a:t> </a:t>
            </a:r>
            <a:r>
              <a:rPr lang="en-US" sz="4000" dirty="0" smtClean="0">
                <a:solidFill>
                  <a:srgbClr val="F4D6A8"/>
                </a:solidFill>
                <a:latin typeface="BlackJack" panose="02000504030000020004" pitchFamily="2" charset="0"/>
              </a:rPr>
              <a:t>(DUH!)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sz="9600" b="1" dirty="0">
                <a:solidFill>
                  <a:srgbClr val="BFC6BE">
                    <a:lumMod val="20000"/>
                    <a:lumOff val="80000"/>
                  </a:srgbClr>
                </a:solidFill>
                <a:latin typeface="Versailles LT"/>
              </a:rPr>
              <a:t>P</a:t>
            </a:r>
            <a:r>
              <a:rPr lang="en-US" sz="6000" b="1" dirty="0" smtClean="0">
                <a:solidFill>
                  <a:srgbClr val="F4D6A8"/>
                </a:solidFill>
                <a:latin typeface="Versailles LT"/>
              </a:rPr>
              <a:t>ATRONAGE</a:t>
            </a:r>
            <a:r>
              <a:rPr lang="en-US" sz="6000" b="1" dirty="0" smtClean="0">
                <a:solidFill>
                  <a:srgbClr val="F4D6A8"/>
                </a:solidFill>
              </a:rPr>
              <a:t> </a:t>
            </a:r>
            <a:r>
              <a:rPr lang="en-US" sz="4000" dirty="0" smtClean="0">
                <a:solidFill>
                  <a:srgbClr val="F4D6A8"/>
                </a:solidFill>
                <a:latin typeface="BlackJack" panose="02000504030000020004" pitchFamily="2" charset="0"/>
              </a:rPr>
              <a:t>of the philosophes</a:t>
            </a:r>
            <a:endParaRPr lang="en-US" sz="6000" b="1" dirty="0">
              <a:solidFill>
                <a:srgbClr val="F4D6A8"/>
              </a:solidFill>
              <a:latin typeface="BlackJack" panose="0200050403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531" y="313167"/>
            <a:ext cx="11075164" cy="648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sz="9600" b="1" dirty="0" smtClean="0">
                <a:solidFill>
                  <a:srgbClr val="BFC6BE">
                    <a:lumMod val="20000"/>
                    <a:lumOff val="80000"/>
                  </a:srgbClr>
                </a:solidFill>
                <a:latin typeface="Versailles LT"/>
              </a:rPr>
              <a:t>T</a:t>
            </a:r>
            <a:endParaRPr lang="en-US" sz="4400" dirty="0" smtClean="0">
              <a:solidFill>
                <a:srgbClr val="F4D6A8"/>
              </a:solidFill>
              <a:latin typeface="BlackJack" panose="02000504030000020004" pitchFamily="2" charset="0"/>
            </a:endParaRPr>
          </a:p>
          <a:p>
            <a:pPr marL="4572000" indent="-45720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sz="9600" b="1" dirty="0" smtClean="0">
                <a:solidFill>
                  <a:srgbClr val="BFC6BE">
                    <a:lumMod val="20000"/>
                    <a:lumOff val="80000"/>
                  </a:srgbClr>
                </a:solidFill>
                <a:latin typeface="Versailles LT"/>
              </a:rPr>
              <a:t>R</a:t>
            </a:r>
            <a:endParaRPr lang="en-US" sz="4400" dirty="0" smtClean="0">
              <a:solidFill>
                <a:srgbClr val="F4D6A8"/>
              </a:solidFill>
              <a:latin typeface="BlackJack" panose="02000504030000020004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sz="9600" b="1" dirty="0" smtClean="0">
                <a:solidFill>
                  <a:srgbClr val="BFC6BE">
                    <a:lumMod val="20000"/>
                    <a:lumOff val="80000"/>
                  </a:srgbClr>
                </a:solidFill>
                <a:latin typeface="Versailles LT"/>
              </a:rPr>
              <a:t>A</a:t>
            </a:r>
            <a:endParaRPr lang="en-US" sz="4000" dirty="0" smtClean="0">
              <a:solidFill>
                <a:srgbClr val="F4D6A8"/>
              </a:solidFill>
              <a:latin typeface="BlackJack" panose="02000504030000020004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sz="9600" b="1" dirty="0" smtClean="0">
                <a:solidFill>
                  <a:srgbClr val="BFC6BE">
                    <a:lumMod val="20000"/>
                    <a:lumOff val="80000"/>
                  </a:srgbClr>
                </a:solidFill>
                <a:latin typeface="Versailles LT"/>
              </a:rPr>
              <a:t>P</a:t>
            </a:r>
            <a:endParaRPr lang="en-US" sz="6000" b="1" dirty="0">
              <a:solidFill>
                <a:srgbClr val="F4D6A8"/>
              </a:solidFill>
              <a:latin typeface="BlackJack" panose="020005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95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968" y="581695"/>
            <a:ext cx="6184232" cy="464001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"The nine most terrifying words in the English language are: </a:t>
            </a:r>
            <a:r>
              <a:rPr lang="en-US" sz="3600" b="1" dirty="0" smtClean="0">
                <a:solidFill>
                  <a:schemeClr val="bg1"/>
                </a:solidFill>
              </a:rPr>
              <a:t> I'm </a:t>
            </a:r>
            <a:r>
              <a:rPr lang="en-US" sz="3600" b="1" dirty="0">
                <a:solidFill>
                  <a:schemeClr val="bg1"/>
                </a:solidFill>
              </a:rPr>
              <a:t>from the government and I'm here to </a:t>
            </a:r>
            <a:r>
              <a:rPr lang="en-US" sz="3600" b="1" dirty="0" smtClean="0">
                <a:solidFill>
                  <a:schemeClr val="bg1"/>
                </a:solidFill>
              </a:rPr>
              <a:t>help.”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</a:rPr>
              <a:t>-- Ronald Reagan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File:Official Portrait of President Reagan 1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4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28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181A19"/>
            </a:gs>
            <a:gs pos="63000">
              <a:schemeClr val="tx1">
                <a:lumMod val="90000"/>
                <a:lumOff val="10000"/>
              </a:schemeClr>
            </a:gs>
            <a:gs pos="86000">
              <a:srgbClr val="181A1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Friedrich Zweite 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48" y="1742630"/>
            <a:ext cx="3514921" cy="43014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Johann-Baptist Lampi d. Ä.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925" y="1742630"/>
            <a:ext cx="3428604" cy="4292725"/>
          </a:xfrm>
          <a:prstGeom prst="ellipse">
            <a:avLst/>
          </a:prstGeom>
          <a:noFill/>
        </p:spPr>
      </p:pic>
      <p:pic>
        <p:nvPicPr>
          <p:cNvPr id="1030" name="Picture 6" descr="File:Georg Decker 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61523" y="1742630"/>
            <a:ext cx="3491416" cy="429272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Rectangle 8"/>
          <p:cNvSpPr/>
          <p:nvPr/>
        </p:nvSpPr>
        <p:spPr>
          <a:xfrm>
            <a:off x="0" y="4920347"/>
            <a:ext cx="12192000" cy="1115008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452"/>
            <a:ext cx="12192000" cy="12954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Enlightened Absolutists</a:t>
            </a:r>
            <a:endParaRPr lang="en-US" sz="6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679" y="4914004"/>
            <a:ext cx="2786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Frederick II</a:t>
            </a:r>
            <a:endParaRPr lang="en-US" sz="3200" dirty="0" smtClean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(Prussia)</a:t>
            </a:r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5978" y="4914004"/>
            <a:ext cx="2786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Catherine II</a:t>
            </a:r>
            <a:endParaRPr lang="en-US" sz="3200" dirty="0" smtClean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(Russia)</a:t>
            </a:r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13859" y="4914004"/>
            <a:ext cx="2786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Joseph II</a:t>
            </a:r>
          </a:p>
          <a:p>
            <a:pPr algn="ctr"/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(Austria)</a:t>
            </a:r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3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rederick the Great">
      <a:dk1>
        <a:srgbClr val="1E201F"/>
      </a:dk1>
      <a:lt1>
        <a:srgbClr val="F4D6A8"/>
      </a:lt1>
      <a:dk2>
        <a:srgbClr val="0D1215"/>
      </a:dk2>
      <a:lt2>
        <a:srgbClr val="BFC6BE"/>
      </a:lt2>
      <a:accent1>
        <a:srgbClr val="BFC6BE"/>
      </a:accent1>
      <a:accent2>
        <a:srgbClr val="F4D6A8"/>
      </a:accent2>
      <a:accent3>
        <a:srgbClr val="B7797A"/>
      </a:accent3>
      <a:accent4>
        <a:srgbClr val="F4D6A8"/>
      </a:accent4>
      <a:accent5>
        <a:srgbClr val="BFC6BE"/>
      </a:accent5>
      <a:accent6>
        <a:srgbClr val="B7797A"/>
      </a:accent6>
      <a:hlink>
        <a:srgbClr val="B7797A"/>
      </a:hlink>
      <a:folHlink>
        <a:srgbClr val="401C1E"/>
      </a:folHlink>
    </a:clrScheme>
    <a:fontScheme name="Versailles Gill">
      <a:majorFont>
        <a:latin typeface="Versailles L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Frederick the Great">
      <a:dk1>
        <a:srgbClr val="1E201F"/>
      </a:dk1>
      <a:lt1>
        <a:srgbClr val="F4D6A8"/>
      </a:lt1>
      <a:dk2>
        <a:srgbClr val="0D1215"/>
      </a:dk2>
      <a:lt2>
        <a:srgbClr val="BFC6BE"/>
      </a:lt2>
      <a:accent1>
        <a:srgbClr val="BFC6BE"/>
      </a:accent1>
      <a:accent2>
        <a:srgbClr val="F4D6A8"/>
      </a:accent2>
      <a:accent3>
        <a:srgbClr val="B7797A"/>
      </a:accent3>
      <a:accent4>
        <a:srgbClr val="F4D6A8"/>
      </a:accent4>
      <a:accent5>
        <a:srgbClr val="BFC6BE"/>
      </a:accent5>
      <a:accent6>
        <a:srgbClr val="B7797A"/>
      </a:accent6>
      <a:hlink>
        <a:srgbClr val="B7797A"/>
      </a:hlink>
      <a:folHlink>
        <a:srgbClr val="401C1E"/>
      </a:folHlink>
    </a:clrScheme>
    <a:fontScheme name="Versailles Gill">
      <a:majorFont>
        <a:latin typeface="Versailles L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10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11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12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13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14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15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16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17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18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19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2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20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21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22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23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24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25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3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4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5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6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7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8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ppt/theme/themeOverride9.xml><?xml version="1.0" encoding="utf-8"?>
<a:themeOverride xmlns:a="http://schemas.openxmlformats.org/drawingml/2006/main">
  <a:clrScheme name="Frederick the Great">
    <a:dk1>
      <a:srgbClr val="1E201F"/>
    </a:dk1>
    <a:lt1>
      <a:srgbClr val="F4D6A8"/>
    </a:lt1>
    <a:dk2>
      <a:srgbClr val="0D1215"/>
    </a:dk2>
    <a:lt2>
      <a:srgbClr val="BFC6BE"/>
    </a:lt2>
    <a:accent1>
      <a:srgbClr val="BFC6BE"/>
    </a:accent1>
    <a:accent2>
      <a:srgbClr val="F4D6A8"/>
    </a:accent2>
    <a:accent3>
      <a:srgbClr val="B7797A"/>
    </a:accent3>
    <a:accent4>
      <a:srgbClr val="F4D6A8"/>
    </a:accent4>
    <a:accent5>
      <a:srgbClr val="BFC6BE"/>
    </a:accent5>
    <a:accent6>
      <a:srgbClr val="B7797A"/>
    </a:accent6>
    <a:hlink>
      <a:srgbClr val="B7797A"/>
    </a:hlink>
    <a:folHlink>
      <a:srgbClr val="401C1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7809</TotalTime>
  <Words>453</Words>
  <Application>Microsoft Office PowerPoint</Application>
  <PresentationFormat>Custom</PresentationFormat>
  <Paragraphs>79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BlackJack</vt:lpstr>
      <vt:lpstr>Lucida Handwriting</vt:lpstr>
      <vt:lpstr>Versailles LT</vt:lpstr>
      <vt:lpstr>Gill Sans MT</vt:lpstr>
      <vt:lpstr>Office Theme</vt:lpstr>
      <vt:lpstr>2_Office Theme</vt:lpstr>
      <vt:lpstr>Enlightened Absolutism</vt:lpstr>
      <vt:lpstr>Enlightened Absolutism</vt:lpstr>
      <vt:lpstr>Enlightened Absolutism</vt:lpstr>
      <vt:lpstr>A “TOP DOWN” APPROACH</vt:lpstr>
      <vt:lpstr>PowerPoint Presentation</vt:lpstr>
      <vt:lpstr>IT’S A  TRAP!</vt:lpstr>
      <vt:lpstr>PowerPoint Presentation</vt:lpstr>
      <vt:lpstr>"The nine most terrifying words in the English language are:  I'm from the government and I'm here to help.”       -- Ronald Reagan</vt:lpstr>
      <vt:lpstr>The Enlightened Absolutists</vt:lpstr>
      <vt:lpstr>Frederick  “the Great”</vt:lpstr>
      <vt:lpstr>First SERVANT  of the State</vt:lpstr>
      <vt:lpstr>Anti-Machiavel  (1740) </vt:lpstr>
      <vt:lpstr>PATRONAGE</vt:lpstr>
      <vt:lpstr>PowerPoint Presentation</vt:lpstr>
      <vt:lpstr>Civil  Service  Reform</vt:lpstr>
      <vt:lpstr>MERITOCRACY</vt:lpstr>
      <vt:lpstr>Religious Toleration</vt:lpstr>
      <vt:lpstr>PowerPoint Presentation</vt:lpstr>
      <vt:lpstr>MILITARISM</vt:lpstr>
      <vt:lpstr>PowerPoint Presentation</vt:lpstr>
      <vt:lpstr>Catherine “the Great”</vt:lpstr>
      <vt:lpstr>PATRONAGE</vt:lpstr>
      <vt:lpstr>Queens  Dig Me!</vt:lpstr>
      <vt:lpstr>REFORM</vt:lpstr>
      <vt:lpstr>PowerPoint Presentation</vt:lpstr>
      <vt:lpstr>Joseph II </vt:lpstr>
      <vt:lpstr>MOST Radical   LEAST  Effective</vt:lpstr>
      <vt:lpstr>Co-Ruler with Maria Theresa</vt:lpstr>
      <vt:lpstr>Religious Toleration</vt:lpstr>
      <vt:lpstr> Map of the Austrian Empire</vt:lpstr>
      <vt:lpstr>REFORM</vt:lpstr>
      <vt:lpstr>REFORM</vt:lpstr>
      <vt:lpstr>Joseph’s successors undid many of his reforms.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Enlightened Absolutism</dc:title>
  <dc:creator>Tom Richey</dc:creator>
  <cp:lastModifiedBy>Alex D. Seager</cp:lastModifiedBy>
  <cp:revision>71</cp:revision>
  <dcterms:created xsi:type="dcterms:W3CDTF">2014-01-25T15:02:14Z</dcterms:created>
  <dcterms:modified xsi:type="dcterms:W3CDTF">2015-05-05T19:18:42Z</dcterms:modified>
</cp:coreProperties>
</file>